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59" r:id="rId2"/>
    <p:sldId id="258" r:id="rId3"/>
    <p:sldId id="267" r:id="rId4"/>
    <p:sldId id="279" r:id="rId5"/>
    <p:sldId id="257" r:id="rId6"/>
    <p:sldId id="269" r:id="rId7"/>
    <p:sldId id="280" r:id="rId8"/>
    <p:sldId id="272" r:id="rId9"/>
    <p:sldId id="273" r:id="rId10"/>
    <p:sldId id="274" r:id="rId11"/>
    <p:sldId id="271" r:id="rId12"/>
    <p:sldId id="264" r:id="rId13"/>
    <p:sldId id="276" r:id="rId14"/>
    <p:sldId id="277" r:id="rId15"/>
    <p:sldId id="282" r:id="rId16"/>
    <p:sldId id="283" r:id="rId17"/>
    <p:sldId id="284" r:id="rId18"/>
    <p:sldId id="285" r:id="rId19"/>
    <p:sldId id="287" r:id="rId20"/>
    <p:sldId id="288" r:id="rId21"/>
    <p:sldId id="28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114" autoAdjust="0"/>
  </p:normalViewPr>
  <p:slideViewPr>
    <p:cSldViewPr>
      <p:cViewPr varScale="1">
        <p:scale>
          <a:sx n="89" d="100"/>
          <a:sy n="89" d="100"/>
        </p:scale>
        <p:origin x="-63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7" d="100"/>
          <a:sy n="77" d="100"/>
        </p:scale>
        <p:origin x="-210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23119F-9B19-4001-80D1-418F20EECFA3}" type="datetimeFigureOut">
              <a:rPr lang="en-US" smtClean="0"/>
              <a:pPr/>
              <a:t>10/19/2011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BA104F6-836F-4441-84CD-033D2C15556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6C40F3-C4A7-48BB-97DF-57CE2A10C196}" type="datetimeFigureOut">
              <a:rPr lang="en-US" smtClean="0"/>
              <a:pPr/>
              <a:t>10/19/2011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DB228B-BB5B-4F23-95C1-BEFDE0F244C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B228B-BB5B-4F23-95C1-BEFDE0F244C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3020" name="Picture 12" descr="logo"/>
          <p:cNvPicPr>
            <a:picLocks noChangeAspect="1" noChangeArrowheads="1"/>
          </p:cNvPicPr>
          <p:nvPr/>
        </p:nvPicPr>
        <p:blipFill>
          <a:blip r:embed="rId2" cstate="print"/>
          <a:srcRect/>
          <a:stretch>
            <a:fillRect/>
          </a:stretch>
        </p:blipFill>
        <p:spPr bwMode="auto">
          <a:xfrm>
            <a:off x="228600" y="304800"/>
            <a:ext cx="1295400" cy="519113"/>
          </a:xfrm>
          <a:prstGeom prst="rect">
            <a:avLst/>
          </a:prstGeom>
          <a:noFill/>
        </p:spPr>
      </p:pic>
      <p:sp>
        <p:nvSpPr>
          <p:cNvPr id="43021" name="Rectangle 13"/>
          <p:cNvSpPr>
            <a:spLocks noChangeArrowheads="1"/>
          </p:cNvSpPr>
          <p:nvPr/>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endParaRPr lang="en-US"/>
          </a:p>
        </p:txBody>
      </p:sp>
      <p:sp>
        <p:nvSpPr>
          <p:cNvPr id="43022" name="Line 14"/>
          <p:cNvSpPr>
            <a:spLocks noChangeShapeType="1"/>
          </p:cNvSpPr>
          <p:nvPr/>
        </p:nvSpPr>
        <p:spPr bwMode="auto">
          <a:xfrm>
            <a:off x="0" y="1143000"/>
            <a:ext cx="9144000" cy="0"/>
          </a:xfrm>
          <a:prstGeom prst="line">
            <a:avLst/>
          </a:prstGeom>
          <a:noFill/>
          <a:ln w="57150">
            <a:solidFill>
              <a:schemeClr val="hlink"/>
            </a:solidFill>
            <a:round/>
            <a:headEnd/>
            <a:tailEnd/>
          </a:ln>
          <a:effectLst/>
        </p:spPr>
        <p:txBody>
          <a:bodyPr/>
          <a:lstStyle/>
          <a:p>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smtClean="0"/>
              <a:t>Click to edit Master title style</a:t>
            </a:r>
            <a:endParaRPr lang="en-US"/>
          </a:p>
        </p:txBody>
      </p:sp>
      <p:sp>
        <p:nvSpPr>
          <p:cNvPr id="43018" name="Rectangle 10"/>
          <p:cNvSpPr>
            <a:spLocks noGrp="1" noChangeArrowheads="1"/>
          </p:cNvSpPr>
          <p:nvPr>
            <p:ph type="dt" sz="half" idx="2"/>
          </p:nvPr>
        </p:nvSpPr>
        <p:spPr>
          <a:xfrm>
            <a:off x="2333625" y="5467350"/>
            <a:ext cx="6276975" cy="476250"/>
          </a:xfrm>
        </p:spPr>
        <p:txBody>
          <a:bodyPr/>
          <a:lstStyle>
            <a:lvl1pPr>
              <a:defRPr sz="1800" b="1">
                <a:solidFill>
                  <a:schemeClr val="bg1"/>
                </a:solidFill>
              </a:defRPr>
            </a:lvl1pPr>
          </a:lstStyle>
          <a:p>
            <a:fld id="{94D65E31-ED1D-4AB2-8271-36465E1413DF}" type="datetimeFigureOut">
              <a:rPr lang="en-US" smtClean="0"/>
              <a:pPr/>
              <a:t>10/19/2011</a:t>
            </a:fld>
            <a:endParaRPr lang="en-US"/>
          </a:p>
        </p:txBody>
      </p:sp>
      <p:sp>
        <p:nvSpPr>
          <p:cNvPr id="43023" name="Rectangle 15"/>
          <p:cNvSpPr>
            <a:spLocks noGrp="1" noChangeArrowheads="1"/>
          </p:cNvSpPr>
          <p:nvPr>
            <p:ph type="ftr" sz="quarter" idx="3"/>
          </p:nvPr>
        </p:nvSpPr>
        <p:spPr>
          <a:xfrm>
            <a:off x="2333625" y="5067300"/>
            <a:ext cx="6276975" cy="419100"/>
          </a:xfrm>
        </p:spPr>
        <p:txBody>
          <a:bodyPr/>
          <a:lstStyle>
            <a:lvl1pPr algn="l">
              <a:defRPr sz="1800" b="1">
                <a:solidFill>
                  <a:schemeClr val="bg1"/>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8AB2374-68CB-47C7-A344-524733A285C9}"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Date Placeholder 5"/>
          <p:cNvSpPr>
            <a:spLocks noGrp="1"/>
          </p:cNvSpPr>
          <p:nvPr>
            <p:ph type="dt" sz="half" idx="12"/>
          </p:nvPr>
        </p:nvSpPr>
        <p:spPr/>
        <p:txBody>
          <a:bodyPr/>
          <a:lstStyle>
            <a:lvl1pPr>
              <a:defRPr/>
            </a:lvl1pPr>
          </a:lstStyle>
          <a:p>
            <a:fld id="{94D65E31-ED1D-4AB2-8271-36465E1413DF}" type="datetimeFigureOut">
              <a:rPr lang="en-US" smtClean="0"/>
              <a:pPr/>
              <a:t>10/19/2011</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8AB2374-68CB-47C7-A344-524733A285C9}"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Date Placeholder 5"/>
          <p:cNvSpPr>
            <a:spLocks noGrp="1"/>
          </p:cNvSpPr>
          <p:nvPr>
            <p:ph type="dt" sz="half" idx="12"/>
          </p:nvPr>
        </p:nvSpPr>
        <p:spPr/>
        <p:txBody>
          <a:bodyPr/>
          <a:lstStyle>
            <a:lvl1pPr>
              <a:defRPr/>
            </a:lvl1pPr>
          </a:lstStyle>
          <a:p>
            <a:fld id="{94D65E31-ED1D-4AB2-8271-36465E1413DF}" type="datetimeFigureOut">
              <a:rPr lang="en-US" smtClean="0"/>
              <a:pPr/>
              <a:t>10/19/2011</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8AB2374-68CB-47C7-A344-524733A285C9}"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Date Placeholder 5"/>
          <p:cNvSpPr>
            <a:spLocks noGrp="1"/>
          </p:cNvSpPr>
          <p:nvPr>
            <p:ph type="dt" sz="half" idx="12"/>
          </p:nvPr>
        </p:nvSpPr>
        <p:spPr/>
        <p:txBody>
          <a:bodyPr/>
          <a:lstStyle>
            <a:lvl1pPr>
              <a:defRPr/>
            </a:lvl1pPr>
          </a:lstStyle>
          <a:p>
            <a:fld id="{94D65E31-ED1D-4AB2-8271-36465E1413DF}" type="datetimeFigureOut">
              <a:rPr lang="en-US" smtClean="0"/>
              <a:pPr/>
              <a:t>10/19/2011</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A8AB2374-68CB-47C7-A344-524733A285C9}"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Date Placeholder 5"/>
          <p:cNvSpPr>
            <a:spLocks noGrp="1"/>
          </p:cNvSpPr>
          <p:nvPr>
            <p:ph type="dt" sz="half" idx="12"/>
          </p:nvPr>
        </p:nvSpPr>
        <p:spPr/>
        <p:txBody>
          <a:bodyPr/>
          <a:lstStyle>
            <a:lvl1pPr>
              <a:defRPr/>
            </a:lvl1pPr>
          </a:lstStyle>
          <a:p>
            <a:fld id="{94D65E31-ED1D-4AB2-8271-36465E1413DF}" type="datetimeFigureOut">
              <a:rPr lang="en-US" smtClean="0"/>
              <a:pPr/>
              <a:t>10/19/2011</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A8AB2374-68CB-47C7-A344-524733A285C9}"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Date Placeholder 6"/>
          <p:cNvSpPr>
            <a:spLocks noGrp="1"/>
          </p:cNvSpPr>
          <p:nvPr>
            <p:ph type="dt" sz="half" idx="12"/>
          </p:nvPr>
        </p:nvSpPr>
        <p:spPr/>
        <p:txBody>
          <a:bodyPr/>
          <a:lstStyle>
            <a:lvl1pPr>
              <a:defRPr/>
            </a:lvl1pPr>
          </a:lstStyle>
          <a:p>
            <a:fld id="{94D65E31-ED1D-4AB2-8271-36465E1413DF}" type="datetimeFigureOut">
              <a:rPr lang="en-US" smtClean="0"/>
              <a:pPr/>
              <a:t>10/19/2011</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A8AB2374-68CB-47C7-A344-524733A285C9}" type="slidenum">
              <a:rPr lang="en-US" smtClean="0"/>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Date Placeholder 8"/>
          <p:cNvSpPr>
            <a:spLocks noGrp="1"/>
          </p:cNvSpPr>
          <p:nvPr>
            <p:ph type="dt" sz="half" idx="12"/>
          </p:nvPr>
        </p:nvSpPr>
        <p:spPr/>
        <p:txBody>
          <a:bodyPr/>
          <a:lstStyle>
            <a:lvl1pPr>
              <a:defRPr/>
            </a:lvl1pPr>
          </a:lstStyle>
          <a:p>
            <a:fld id="{94D65E31-ED1D-4AB2-8271-36465E1413DF}" type="datetimeFigureOut">
              <a:rPr lang="en-US" smtClean="0"/>
              <a:pPr/>
              <a:t>10/19/2011</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A8AB2374-68CB-47C7-A344-524733A285C9}" type="slidenum">
              <a:rPr lang="en-US" smtClean="0"/>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Date Placeholder 4"/>
          <p:cNvSpPr>
            <a:spLocks noGrp="1"/>
          </p:cNvSpPr>
          <p:nvPr>
            <p:ph type="dt" sz="half" idx="12"/>
          </p:nvPr>
        </p:nvSpPr>
        <p:spPr/>
        <p:txBody>
          <a:bodyPr/>
          <a:lstStyle>
            <a:lvl1pPr>
              <a:defRPr/>
            </a:lvl1pPr>
          </a:lstStyle>
          <a:p>
            <a:fld id="{94D65E31-ED1D-4AB2-8271-36465E1413DF}" type="datetimeFigureOut">
              <a:rPr lang="en-US" smtClean="0"/>
              <a:pPr/>
              <a:t>10/19/2011</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A8AB2374-68CB-47C7-A344-524733A285C9}" type="slidenum">
              <a:rPr lang="en-US" smtClean="0"/>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Date Placeholder 3"/>
          <p:cNvSpPr>
            <a:spLocks noGrp="1"/>
          </p:cNvSpPr>
          <p:nvPr>
            <p:ph type="dt" sz="half" idx="12"/>
          </p:nvPr>
        </p:nvSpPr>
        <p:spPr/>
        <p:txBody>
          <a:bodyPr/>
          <a:lstStyle>
            <a:lvl1pPr>
              <a:defRPr/>
            </a:lvl1pPr>
          </a:lstStyle>
          <a:p>
            <a:fld id="{94D65E31-ED1D-4AB2-8271-36465E1413DF}" type="datetimeFigureOut">
              <a:rPr lang="en-US" smtClean="0"/>
              <a:pPr/>
              <a:t>10/19/2011</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8AB2374-68CB-47C7-A344-524733A285C9}"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Date Placeholder 6"/>
          <p:cNvSpPr>
            <a:spLocks noGrp="1"/>
          </p:cNvSpPr>
          <p:nvPr>
            <p:ph type="dt" sz="half" idx="12"/>
          </p:nvPr>
        </p:nvSpPr>
        <p:spPr/>
        <p:txBody>
          <a:bodyPr/>
          <a:lstStyle>
            <a:lvl1pPr>
              <a:defRPr/>
            </a:lvl1pPr>
          </a:lstStyle>
          <a:p>
            <a:fld id="{94D65E31-ED1D-4AB2-8271-36465E1413DF}" type="datetimeFigureOut">
              <a:rPr lang="en-US" smtClean="0"/>
              <a:pPr/>
              <a:t>10/19/2011</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8AB2374-68CB-47C7-A344-524733A285C9}"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Date Placeholder 6"/>
          <p:cNvSpPr>
            <a:spLocks noGrp="1"/>
          </p:cNvSpPr>
          <p:nvPr>
            <p:ph type="dt" sz="half" idx="12"/>
          </p:nvPr>
        </p:nvSpPr>
        <p:spPr/>
        <p:txBody>
          <a:bodyPr/>
          <a:lstStyle>
            <a:lvl1pPr>
              <a:defRPr/>
            </a:lvl1pPr>
          </a:lstStyle>
          <a:p>
            <a:fld id="{94D65E31-ED1D-4AB2-8271-36465E1413DF}" type="datetimeFigureOut">
              <a:rPr lang="en-US" smtClean="0"/>
              <a:pPr/>
              <a:t>10/19/2011</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8AB2374-68CB-47C7-A344-524733A285C9}" type="slidenum">
              <a:rPr lang="en-US" smtClean="0"/>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endParaRPr lang="en-US"/>
          </a:p>
        </p:txBody>
      </p:sp>
      <p:pic>
        <p:nvPicPr>
          <p:cNvPr id="23560"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endParaRPr lang="en-US"/>
          </a:p>
        </p:txBody>
      </p:sp>
      <p:sp>
        <p:nvSpPr>
          <p:cNvPr id="23554" name="Rectangle 2"/>
          <p:cNvSpPr>
            <a:spLocks noGrp="1" noChangeArrowheads="1"/>
          </p:cNvSpPr>
          <p:nvPr>
            <p:ph type="title"/>
          </p:nvPr>
        </p:nvSpPr>
        <p:spPr bwMode="auto">
          <a:xfrm>
            <a:off x="152400" y="0"/>
            <a:ext cx="86868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fld id="{94D65E31-ED1D-4AB2-8271-36465E1413DF}" type="datetimeFigureOut">
              <a:rPr lang="en-US" smtClean="0"/>
              <a:pPr/>
              <a:t>10/19/2011</a:t>
            </a:fld>
            <a:endParaRPr lang="en-US"/>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fld id="{C0737B2A-A0A3-4AB4-8D3D-DE78E9439B4B}" type="slidenum">
              <a:rPr lang="en-US" sz="1200"/>
              <a:pPr algn="ctr"/>
              <a:t>‹#›</a:t>
            </a:fld>
            <a:endParaRPr lang="en-US" sz="120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ercot.com/mktrules/guides/procedures/inde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subTitle" idx="1"/>
          </p:nvPr>
        </p:nvSpPr>
        <p:spPr/>
        <p:txBody>
          <a:bodyPr>
            <a:normAutofit/>
          </a:bodyPr>
          <a:lstStyle/>
          <a:p>
            <a:pPr>
              <a:buNone/>
            </a:pPr>
            <a:r>
              <a:rPr lang="en-US" dirty="0" smtClean="0"/>
              <a:t>Chad Thompson, ERCOT</a:t>
            </a:r>
          </a:p>
          <a:p>
            <a:pPr>
              <a:buNone/>
            </a:pPr>
            <a:r>
              <a:rPr lang="en-US" dirty="0" smtClean="0"/>
              <a:t>Special ROS PGRR011 Workshop</a:t>
            </a:r>
          </a:p>
          <a:p>
            <a:pPr>
              <a:buNone/>
            </a:pPr>
            <a:r>
              <a:rPr lang="en-US" dirty="0" smtClean="0"/>
              <a:t>October 21</a:t>
            </a:r>
            <a:r>
              <a:rPr lang="en-US" baseline="30000" dirty="0" smtClean="0"/>
              <a:t>st</a:t>
            </a:r>
            <a:r>
              <a:rPr lang="en-US" dirty="0" smtClean="0"/>
              <a:t>, 2011</a:t>
            </a:r>
          </a:p>
          <a:p>
            <a:pPr>
              <a:buNone/>
            </a:pPr>
            <a:endParaRPr lang="en-US" dirty="0"/>
          </a:p>
        </p:txBody>
      </p:sp>
      <p:sp>
        <p:nvSpPr>
          <p:cNvPr id="4" name="Title 3"/>
          <p:cNvSpPr>
            <a:spLocks noGrp="1"/>
          </p:cNvSpPr>
          <p:nvPr>
            <p:ph type="ctrTitle"/>
          </p:nvPr>
        </p:nvSpPr>
        <p:spPr/>
        <p:txBody>
          <a:bodyPr>
            <a:normAutofit/>
          </a:bodyPr>
          <a:lstStyle/>
          <a:p>
            <a:pPr algn="l"/>
            <a:r>
              <a:rPr lang="en-US" dirty="0" smtClean="0"/>
              <a:t>SCED Overview and Results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Irresolvable by SCED vs. N-1 Insecure</a:t>
            </a:r>
            <a:endParaRPr lang="en-US" dirty="0"/>
          </a:p>
        </p:txBody>
      </p:sp>
      <p:sp>
        <p:nvSpPr>
          <p:cNvPr id="5" name="Content Placeholder 4"/>
          <p:cNvSpPr>
            <a:spLocks noGrp="1"/>
          </p:cNvSpPr>
          <p:nvPr>
            <p:ph idx="1"/>
          </p:nvPr>
        </p:nvSpPr>
        <p:spPr>
          <a:xfrm>
            <a:off x="457200" y="1066800"/>
            <a:ext cx="8229600" cy="5105400"/>
          </a:xfrm>
        </p:spPr>
        <p:txBody>
          <a:bodyPr>
            <a:noAutofit/>
          </a:bodyPr>
          <a:lstStyle/>
          <a:p>
            <a:r>
              <a:rPr lang="en-US" sz="2200" dirty="0" smtClean="0"/>
              <a:t>SCED Irresolvable refers to congestion which cannot be alleviated due to inability of SCED to dispatch Resources past a certain threshold (max shadow price)</a:t>
            </a:r>
          </a:p>
          <a:p>
            <a:pPr lvl="1"/>
            <a:r>
              <a:rPr lang="en-US" sz="2200" dirty="0" smtClean="0"/>
              <a:t>Could be due to factors such as ramp rate limitations or economics of the capable resources</a:t>
            </a:r>
          </a:p>
          <a:p>
            <a:r>
              <a:rPr lang="en-US" sz="2200" dirty="0" smtClean="0"/>
              <a:t>N-1 Secure refers to the ability of the ERCOT ISO to withstand the loss of a credible single contingency without exceeding or violating System Operating Limits or Interconnection Reliability Operating Limits</a:t>
            </a:r>
          </a:p>
          <a:p>
            <a:r>
              <a:rPr lang="en-US" sz="2200" dirty="0" smtClean="0"/>
              <a:t>SCED Irresolvable is not typically the result of an N-1 insecure state</a:t>
            </a:r>
          </a:p>
          <a:p>
            <a:pPr lvl="1"/>
            <a:r>
              <a:rPr lang="en-US" sz="2200" dirty="0" smtClean="0"/>
              <a:t>When ERCOT is N-1 insecure, it will issue a transmission watch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Settlements</a:t>
            </a:r>
            <a:endParaRPr lang="en-US" dirty="0"/>
          </a:p>
        </p:txBody>
      </p:sp>
      <p:sp>
        <p:nvSpPr>
          <p:cNvPr id="5" name="Content Placeholder 4"/>
          <p:cNvSpPr>
            <a:spLocks noGrp="1"/>
          </p:cNvSpPr>
          <p:nvPr>
            <p:ph idx="1"/>
          </p:nvPr>
        </p:nvSpPr>
        <p:spPr>
          <a:xfrm>
            <a:off x="457200" y="1066800"/>
            <a:ext cx="8229600" cy="5105400"/>
          </a:xfrm>
        </p:spPr>
        <p:txBody>
          <a:bodyPr>
            <a:normAutofit/>
          </a:bodyPr>
          <a:lstStyle/>
          <a:p>
            <a:pPr>
              <a:buNone/>
            </a:pPr>
            <a:r>
              <a:rPr lang="en-US" dirty="0" smtClean="0">
                <a:solidFill>
                  <a:srgbClr val="FF0000"/>
                </a:solidFill>
              </a:rPr>
              <a:t>ERCOT is drafting material regarding settlements and will post an updated presentation when completed</a:t>
            </a:r>
            <a:endParaRPr lang="en-US" dirty="0" smtClean="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Responses to ROS Comments</a:t>
            </a:r>
            <a:endParaRPr lang="en-US" dirty="0"/>
          </a:p>
        </p:txBody>
      </p:sp>
      <p:sp>
        <p:nvSpPr>
          <p:cNvPr id="5" name="Content Placeholder 4"/>
          <p:cNvSpPr>
            <a:spLocks noGrp="1"/>
          </p:cNvSpPr>
          <p:nvPr>
            <p:ph idx="1"/>
          </p:nvPr>
        </p:nvSpPr>
        <p:spPr>
          <a:xfrm>
            <a:off x="457200" y="1066800"/>
            <a:ext cx="8229600" cy="5105400"/>
          </a:xfrm>
        </p:spPr>
        <p:txBody>
          <a:bodyPr>
            <a:normAutofit/>
          </a:bodyPr>
          <a:lstStyle/>
          <a:p>
            <a:r>
              <a:rPr lang="en-US" dirty="0" smtClean="0"/>
              <a:t>Would changing SCED so that it only changes generator outputs after a contingency actually occurs rather than before a contingency occurs address most of the gaps between planning and operating processes?</a:t>
            </a:r>
          </a:p>
          <a:p>
            <a:pPr lvl="1"/>
            <a:r>
              <a:rPr lang="en-US" dirty="0" smtClean="0"/>
              <a:t>This implies SCED only dispatches generation for power balance and base case (N-0) constraints, and might require additional Protocol changes to implement</a:t>
            </a:r>
          </a:p>
          <a:p>
            <a:pPr lvl="2"/>
            <a:r>
              <a:rPr lang="en-US" sz="2000" dirty="0" smtClean="0"/>
              <a:t>Economically, that would set the default max shadow price for all constraints to $5,000 since every constraint would be base case</a:t>
            </a:r>
          </a:p>
          <a:p>
            <a:pPr lvl="1"/>
            <a:r>
              <a:rPr lang="en-US" dirty="0" smtClean="0"/>
              <a:t>Due to ramp rate limitations, SCED might not be able to </a:t>
            </a:r>
            <a:r>
              <a:rPr lang="en-US" dirty="0" err="1" smtClean="0"/>
              <a:t>redispatch</a:t>
            </a:r>
            <a:r>
              <a:rPr lang="en-US" dirty="0" smtClean="0"/>
              <a:t> generation post-contingency to resolve an overload</a:t>
            </a:r>
          </a:p>
          <a:p>
            <a:pPr lvl="2"/>
            <a:r>
              <a:rPr lang="en-US" dirty="0" smtClean="0"/>
              <a:t>As indicated earlier (slide 10), ramp rate restrictions could cause equipment damage as a result of SCED being unable to resolve an overload in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Responses to ROS Comments</a:t>
            </a:r>
            <a:endParaRPr lang="en-US" dirty="0"/>
          </a:p>
        </p:txBody>
      </p:sp>
      <p:sp>
        <p:nvSpPr>
          <p:cNvPr id="5" name="Content Placeholder 4"/>
          <p:cNvSpPr>
            <a:spLocks noGrp="1"/>
          </p:cNvSpPr>
          <p:nvPr>
            <p:ph idx="1"/>
          </p:nvPr>
        </p:nvSpPr>
        <p:spPr>
          <a:xfrm>
            <a:off x="457200" y="1066800"/>
            <a:ext cx="8229600" cy="5105400"/>
          </a:xfrm>
        </p:spPr>
        <p:txBody>
          <a:bodyPr>
            <a:normAutofit/>
          </a:bodyPr>
          <a:lstStyle/>
          <a:p>
            <a:r>
              <a:rPr lang="en-US" dirty="0" smtClean="0"/>
              <a:t>Would changing SCED so that it only changes generator outputs after a contingency actually occurs rather than before a contingency occurs address most of the gaps between planning and operating processes?</a:t>
            </a:r>
          </a:p>
          <a:p>
            <a:pPr lvl="1"/>
            <a:r>
              <a:rPr lang="en-US" dirty="0" smtClean="0"/>
              <a:t>This change may impact compliance with NERC Reliability Standards</a:t>
            </a:r>
          </a:p>
          <a:p>
            <a:pPr lvl="2"/>
            <a:r>
              <a:rPr lang="en-US" sz="2000" dirty="0" smtClean="0"/>
              <a:t>ERCOT is required to respect System Operating Limits and Interconnection Reliability Operating Limits both pre- and post-contingency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Responses to ROS Comments</a:t>
            </a:r>
            <a:endParaRPr lang="en-US" dirty="0"/>
          </a:p>
        </p:txBody>
      </p:sp>
      <p:sp>
        <p:nvSpPr>
          <p:cNvPr id="5" name="Content Placeholder 4"/>
          <p:cNvSpPr>
            <a:spLocks noGrp="1"/>
          </p:cNvSpPr>
          <p:nvPr>
            <p:ph idx="1"/>
          </p:nvPr>
        </p:nvSpPr>
        <p:spPr/>
        <p:txBody>
          <a:bodyPr>
            <a:normAutofit/>
          </a:bodyPr>
          <a:lstStyle/>
          <a:p>
            <a:r>
              <a:rPr lang="en-US" sz="2200" dirty="0" smtClean="0"/>
              <a:t>How does ERCOT Operations respond to irresolvable SCED solutions?</a:t>
            </a:r>
          </a:p>
          <a:p>
            <a:pPr lvl="1"/>
            <a:r>
              <a:rPr lang="en-US" sz="2200" dirty="0" smtClean="0"/>
              <a:t>The details of the actions taken by ERCOT grid operators to manage potential SCED irresolvable constraints can be found in Section 4.1 of the ERCOT Transmission and Security Desk Procedure</a:t>
            </a:r>
          </a:p>
          <a:p>
            <a:pPr lvl="2"/>
            <a:r>
              <a:rPr lang="en-US" sz="2200" dirty="0" smtClean="0">
                <a:hlinkClick r:id="rId2"/>
              </a:rPr>
              <a:t>http://www.ercot.com/mktrules/guides/procedures/index</a:t>
            </a:r>
            <a:endParaRPr lang="en-US" sz="2200" dirty="0" smtClean="0"/>
          </a:p>
          <a:p>
            <a:pPr lvl="1"/>
            <a:r>
              <a:rPr lang="en-US" sz="2200" dirty="0" smtClean="0"/>
              <a:t>The Operations Support Staff may also work with affected Transmission Owners to develop a RAP, MP, PCAP, or TOAP to maintain grid reliability in the event the contingency occurs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Responses to ROS Comments</a:t>
            </a:r>
            <a:endParaRPr lang="en-US" dirty="0"/>
          </a:p>
        </p:txBody>
      </p:sp>
      <p:sp>
        <p:nvSpPr>
          <p:cNvPr id="3" name="Content Placeholder 2"/>
          <p:cNvSpPr>
            <a:spLocks noGrp="1"/>
          </p:cNvSpPr>
          <p:nvPr>
            <p:ph idx="1"/>
          </p:nvPr>
        </p:nvSpPr>
        <p:spPr/>
        <p:txBody>
          <a:bodyPr/>
          <a:lstStyle/>
          <a:p>
            <a:r>
              <a:rPr lang="en-US" sz="2200" dirty="0" smtClean="0"/>
              <a:t>Questions were also generally raised about the 1200 irresolvable SCED intervals that were presented</a:t>
            </a:r>
          </a:p>
          <a:p>
            <a:pPr lvl="1"/>
            <a:r>
              <a:rPr lang="en-US" sz="2200" dirty="0" smtClean="0"/>
              <a:t>Proper context is needed</a:t>
            </a:r>
          </a:p>
          <a:p>
            <a:pPr lvl="1"/>
            <a:r>
              <a:rPr lang="en-US" sz="2200" dirty="0" smtClean="0"/>
              <a:t>The data presented was approximately 1184 settlement intervals where the max shadow price was experienced</a:t>
            </a:r>
          </a:p>
          <a:p>
            <a:pPr lvl="1"/>
            <a:r>
              <a:rPr lang="en-US" sz="2200" dirty="0" smtClean="0"/>
              <a:t>Multiple constraints at the max shadow price for the same settlement interval were counted twice</a:t>
            </a:r>
          </a:p>
          <a:p>
            <a:pPr lvl="1"/>
            <a:r>
              <a:rPr lang="en-US" sz="2200" dirty="0" smtClean="0"/>
              <a:t>Comparing the number of settlement intervals where the max shadow price was experienced to the total number of binding settlement intervals:</a:t>
            </a:r>
          </a:p>
          <a:p>
            <a:pPr lvl="2"/>
            <a:r>
              <a:rPr lang="en-US" sz="2200" dirty="0" smtClean="0"/>
              <a:t>1184 settlement intervals at max shadow price</a:t>
            </a:r>
          </a:p>
          <a:p>
            <a:pPr lvl="2"/>
            <a:r>
              <a:rPr lang="en-US" sz="2200" dirty="0" smtClean="0"/>
              <a:t>25459 total binding intervals</a:t>
            </a:r>
          </a:p>
          <a:p>
            <a:pPr lvl="2"/>
            <a:r>
              <a:rPr lang="en-US" sz="2200" dirty="0" smtClean="0"/>
              <a:t>1184 / 25459 = ~4.65 %</a:t>
            </a:r>
          </a:p>
          <a:p>
            <a:pPr lvl="1"/>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Responses to ROS Comments</a:t>
            </a:r>
            <a:endParaRPr lang="en-US" dirty="0"/>
          </a:p>
        </p:txBody>
      </p:sp>
      <p:sp>
        <p:nvSpPr>
          <p:cNvPr id="5" name="Content Placeholder 4"/>
          <p:cNvSpPr>
            <a:spLocks noGrp="1"/>
          </p:cNvSpPr>
          <p:nvPr>
            <p:ph idx="1"/>
          </p:nvPr>
        </p:nvSpPr>
        <p:spPr>
          <a:xfrm>
            <a:off x="457200" y="1066800"/>
            <a:ext cx="8229600" cy="5105400"/>
          </a:xfrm>
        </p:spPr>
        <p:txBody>
          <a:bodyPr>
            <a:normAutofit/>
          </a:bodyPr>
          <a:lstStyle/>
          <a:p>
            <a:r>
              <a:rPr lang="en-US" dirty="0" smtClean="0"/>
              <a:t>Questions were also generally raised about the 1200 irresolvable SCED intervals that were presented</a:t>
            </a:r>
          </a:p>
          <a:p>
            <a:pPr lvl="1"/>
            <a:r>
              <a:rPr lang="en-US" dirty="0" smtClean="0"/>
              <a:t>ERCOT analyzed congestion Nodal-to-Date (10/5/11) pursuant to Section 3.6.1 of the ERCOT Business Practices Document (Slide 8), and identified only 7 constraints meeting the criteria</a:t>
            </a:r>
          </a:p>
        </p:txBody>
      </p:sp>
      <p:graphicFrame>
        <p:nvGraphicFramePr>
          <p:cNvPr id="6" name="Table 5"/>
          <p:cNvGraphicFramePr>
            <a:graphicFrameLocks noGrp="1"/>
          </p:cNvGraphicFramePr>
          <p:nvPr/>
        </p:nvGraphicFramePr>
        <p:xfrm>
          <a:off x="304800" y="2895600"/>
          <a:ext cx="8610600" cy="3312160"/>
        </p:xfrm>
        <a:graphic>
          <a:graphicData uri="http://schemas.openxmlformats.org/drawingml/2006/table">
            <a:tbl>
              <a:tblPr firstRow="1" bandRow="1">
                <a:tableStyleId>{2D5ABB26-0587-4C30-8999-92F81FD0307C}</a:tableStyleId>
              </a:tblPr>
              <a:tblGrid>
                <a:gridCol w="2667000"/>
                <a:gridCol w="5943600"/>
              </a:tblGrid>
              <a:tr h="370840">
                <a:tc>
                  <a:txBody>
                    <a:bodyPr/>
                    <a:lstStyle/>
                    <a:p>
                      <a:pPr algn="ctr"/>
                      <a:r>
                        <a:rPr lang="en-US" sz="1600" b="1" dirty="0" smtClean="0"/>
                        <a:t>Constraint Name</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dirty="0" smtClean="0"/>
                        <a:t>Description</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200" dirty="0" smtClean="0"/>
                        <a:t>SKEYWLV8_6611__C</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Loss of Willow Valley – Lamesa 138 kV overloads Ackerly Lyntegar – Sparenburg 69 kV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200" dirty="0" smtClean="0"/>
                        <a:t>SNCWHLT9_6915__A</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Holt Switch – Odessa North</a:t>
                      </a:r>
                      <a:r>
                        <a:rPr lang="en-US" sz="1200" baseline="0" dirty="0" smtClean="0"/>
                        <a:t> 69 kV overloads Odessa North – Odessa Basin Switch 69 kV</a:t>
                      </a:r>
                      <a:endParaRPr lang="en-US" sz="12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200" dirty="0" smtClean="0"/>
                        <a:t>DW_DDEN8_AIR_W_DE_1</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Denton Steam – Argyle / West Denton 138 kV overloads West Denton – Jim</a:t>
                      </a:r>
                      <a:r>
                        <a:rPr lang="en-US" sz="1200" baseline="0" dirty="0" smtClean="0"/>
                        <a:t> </a:t>
                      </a:r>
                      <a:r>
                        <a:rPr lang="en-US" sz="1200" baseline="0" dirty="0" err="1" smtClean="0"/>
                        <a:t>Christal</a:t>
                      </a:r>
                      <a:r>
                        <a:rPr lang="en-US" sz="1200" baseline="0" dirty="0" smtClean="0"/>
                        <a:t> 138 kV</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200" dirty="0" smtClean="0">
                          <a:solidFill>
                            <a:schemeClr val="tx1"/>
                          </a:solidFill>
                        </a:rPr>
                        <a:t>DODEQAL5_6611__A</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Odessa Switch – Quail Switch / </a:t>
                      </a:r>
                      <a:r>
                        <a:rPr lang="en-US" sz="1200" dirty="0" err="1" smtClean="0"/>
                        <a:t>Longshore</a:t>
                      </a:r>
                      <a:r>
                        <a:rPr lang="en-US" sz="1200" dirty="0" smtClean="0"/>
                        <a:t> Switch 345 kV overloads Ackerly </a:t>
                      </a:r>
                      <a:r>
                        <a:rPr lang="en-US" sz="1200" dirty="0" err="1" smtClean="0"/>
                        <a:t>Vealmoor</a:t>
                      </a:r>
                      <a:r>
                        <a:rPr lang="en-US" sz="1200" dirty="0" smtClean="0"/>
                        <a:t> Switch – Ackerly 69 kV</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200" dirty="0" smtClean="0">
                          <a:solidFill>
                            <a:schemeClr val="tx1"/>
                          </a:solidFill>
                        </a:rPr>
                        <a:t>SCABWES8_NAVAL__N_PADR1_1</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AEP Airline – AEP West Side 138 kV overloads Naval Base – North Padre</a:t>
                      </a:r>
                      <a:r>
                        <a:rPr lang="en-US" sz="1200" baseline="0" dirty="0" smtClean="0"/>
                        <a:t> 69 kV</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200" dirty="0" smtClean="0">
                          <a:solidFill>
                            <a:schemeClr val="tx1"/>
                          </a:solidFill>
                        </a:rPr>
                        <a:t>SNCWMOS8_ODNTH_FMR1</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Holt Switch – Moss Switch</a:t>
                      </a:r>
                      <a:r>
                        <a:rPr lang="en-US" sz="1200" baseline="0" dirty="0" smtClean="0"/>
                        <a:t> 138 kV overloads the Odessa North 138/69 kV Auto # 1</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US" sz="1200" dirty="0" smtClean="0">
                          <a:solidFill>
                            <a:schemeClr val="tx1"/>
                          </a:solidFill>
                        </a:rPr>
                        <a:t>BASE CASE_VALIMP</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Valley Import Voltage Stability Generic Transmission Limit</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Responses to ROS Comments</a:t>
            </a:r>
            <a:endParaRPr lang="en-US" dirty="0"/>
          </a:p>
        </p:txBody>
      </p:sp>
      <p:sp>
        <p:nvSpPr>
          <p:cNvPr id="5" name="Content Placeholder 4"/>
          <p:cNvSpPr>
            <a:spLocks noGrp="1"/>
          </p:cNvSpPr>
          <p:nvPr>
            <p:ph idx="1"/>
          </p:nvPr>
        </p:nvSpPr>
        <p:spPr>
          <a:xfrm>
            <a:off x="457200" y="1066800"/>
            <a:ext cx="8229600" cy="5105400"/>
          </a:xfrm>
        </p:spPr>
        <p:txBody>
          <a:bodyPr>
            <a:normAutofit/>
          </a:bodyPr>
          <a:lstStyle/>
          <a:p>
            <a:r>
              <a:rPr lang="en-US" dirty="0" smtClean="0"/>
              <a:t>Details on the 7 Potential SCED Irresolvable Constraints</a:t>
            </a:r>
          </a:p>
          <a:p>
            <a:pPr lvl="1"/>
            <a:r>
              <a:rPr lang="en-US" dirty="0" smtClean="0"/>
              <a:t>The Valley Import constraint is the only qualifying SCED Irresolvable constraint attributed to a base case System Operating Limit exceedance</a:t>
            </a:r>
          </a:p>
          <a:p>
            <a:pPr lvl="1"/>
            <a:r>
              <a:rPr lang="en-US" dirty="0" smtClean="0"/>
              <a:t>Two constraints are based on double-circuit contingencies</a:t>
            </a:r>
          </a:p>
          <a:p>
            <a:pPr lvl="2"/>
            <a:r>
              <a:rPr lang="en-US" dirty="0" smtClean="0"/>
              <a:t>DW_DDEN8_AIR_W_DE_1</a:t>
            </a:r>
          </a:p>
          <a:p>
            <a:pPr lvl="2"/>
            <a:r>
              <a:rPr lang="en-US" dirty="0" smtClean="0"/>
              <a:t>DODEQAL5_6611__A</a:t>
            </a:r>
          </a:p>
          <a:p>
            <a:pPr lvl="1"/>
            <a:r>
              <a:rPr lang="en-US" dirty="0" smtClean="0"/>
              <a:t>Preliminary assessment of the constraints:</a:t>
            </a:r>
          </a:p>
          <a:p>
            <a:pPr lvl="2"/>
            <a:r>
              <a:rPr lang="en-US" dirty="0" smtClean="0"/>
              <a:t>Four are due to local congestion in West Texas for which there are few generators with significant shift factors to resolve the congestion</a:t>
            </a:r>
            <a:endParaRPr lang="en-US" sz="2200" dirty="0" smtClean="0"/>
          </a:p>
          <a:p>
            <a:pPr lvl="2"/>
            <a:r>
              <a:rPr lang="en-US" dirty="0" smtClean="0"/>
              <a:t>One is due to local congestion in the DFW area around the time of the Cold Weather Event in February.</a:t>
            </a:r>
            <a:endParaRPr lang="en-US" sz="2200" dirty="0" smtClean="0"/>
          </a:p>
          <a:p>
            <a:pPr lvl="2"/>
            <a:r>
              <a:rPr lang="en-US" dirty="0" smtClean="0"/>
              <a:t>One is due to a small load pocket near Corpus Christi</a:t>
            </a:r>
            <a:endParaRPr lang="en-US" sz="2200" dirty="0" smtClean="0"/>
          </a:p>
          <a:p>
            <a:pPr lvl="2"/>
            <a:r>
              <a:rPr lang="en-US" dirty="0" smtClean="0"/>
              <a:t>One is the Valley Import Voltage Stability Limit</a:t>
            </a:r>
            <a:endParaRPr lang="en-US" sz="2200" dirty="0" smtClean="0"/>
          </a:p>
          <a:p>
            <a:pPr lvl="2"/>
            <a:endParaRPr lang="en-US" dirty="0" smtClean="0"/>
          </a:p>
          <a:p>
            <a:pPr lvl="2"/>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Responses to ROS Comments</a:t>
            </a:r>
            <a:endParaRPr lang="en-US" dirty="0"/>
          </a:p>
        </p:txBody>
      </p:sp>
      <p:sp>
        <p:nvSpPr>
          <p:cNvPr id="5" name="Content Placeholder 4"/>
          <p:cNvSpPr>
            <a:spLocks noGrp="1"/>
          </p:cNvSpPr>
          <p:nvPr>
            <p:ph idx="1"/>
          </p:nvPr>
        </p:nvSpPr>
        <p:spPr>
          <a:xfrm>
            <a:off x="457200" y="1066800"/>
            <a:ext cx="8229600" cy="5105400"/>
          </a:xfrm>
        </p:spPr>
        <p:txBody>
          <a:bodyPr>
            <a:normAutofit/>
          </a:bodyPr>
          <a:lstStyle/>
          <a:p>
            <a:r>
              <a:rPr lang="en-US" dirty="0" smtClean="0"/>
              <a:t>Details on the 7 Potential SCED Irresolvable Constraints</a:t>
            </a:r>
          </a:p>
          <a:p>
            <a:pPr lvl="1"/>
            <a:r>
              <a:rPr lang="en-US" dirty="0" smtClean="0"/>
              <a:t>An MP was developed for the Valley Import</a:t>
            </a:r>
          </a:p>
          <a:p>
            <a:pPr lvl="1"/>
            <a:r>
              <a:rPr lang="en-US" dirty="0" smtClean="0"/>
              <a:t>TOAPs were developed for the Odessa North Auto, </a:t>
            </a:r>
            <a:r>
              <a:rPr lang="en-US" dirty="0" smtClean="0">
                <a:solidFill>
                  <a:schemeClr val="tx1">
                    <a:lumMod val="95000"/>
                    <a:lumOff val="5000"/>
                  </a:schemeClr>
                </a:solidFill>
              </a:rPr>
              <a:t>West Denton – Jim </a:t>
            </a:r>
            <a:r>
              <a:rPr lang="en-US" dirty="0" err="1" smtClean="0">
                <a:solidFill>
                  <a:schemeClr val="tx1">
                    <a:lumMod val="95000"/>
                    <a:lumOff val="5000"/>
                  </a:schemeClr>
                </a:solidFill>
              </a:rPr>
              <a:t>Christal</a:t>
            </a:r>
            <a:r>
              <a:rPr lang="en-US" dirty="0" smtClean="0">
                <a:solidFill>
                  <a:schemeClr val="tx1">
                    <a:lumMod val="95000"/>
                    <a:lumOff val="5000"/>
                  </a:schemeClr>
                </a:solidFill>
              </a:rPr>
              <a:t>, and </a:t>
            </a:r>
            <a:r>
              <a:rPr lang="en-US" dirty="0" err="1" smtClean="0">
                <a:solidFill>
                  <a:schemeClr val="tx1">
                    <a:lumMod val="95000"/>
                    <a:lumOff val="5000"/>
                  </a:schemeClr>
                </a:solidFill>
              </a:rPr>
              <a:t>Ackerly</a:t>
            </a:r>
            <a:r>
              <a:rPr lang="en-US" dirty="0" smtClean="0">
                <a:solidFill>
                  <a:schemeClr val="tx1">
                    <a:lumMod val="95000"/>
                    <a:lumOff val="5000"/>
                  </a:schemeClr>
                </a:solidFill>
              </a:rPr>
              <a:t> </a:t>
            </a:r>
            <a:r>
              <a:rPr lang="en-US" dirty="0" err="1" smtClean="0">
                <a:solidFill>
                  <a:schemeClr val="tx1">
                    <a:lumMod val="95000"/>
                    <a:lumOff val="5000"/>
                  </a:schemeClr>
                </a:solidFill>
              </a:rPr>
              <a:t>Lyntegar</a:t>
            </a:r>
            <a:r>
              <a:rPr lang="en-US" dirty="0" smtClean="0">
                <a:solidFill>
                  <a:schemeClr val="tx1">
                    <a:lumMod val="95000"/>
                    <a:lumOff val="5000"/>
                  </a:schemeClr>
                </a:solidFill>
              </a:rPr>
              <a:t> – </a:t>
            </a:r>
            <a:r>
              <a:rPr lang="en-US" dirty="0" err="1" smtClean="0">
                <a:solidFill>
                  <a:schemeClr val="tx1">
                    <a:lumMod val="95000"/>
                    <a:lumOff val="5000"/>
                  </a:schemeClr>
                </a:solidFill>
              </a:rPr>
              <a:t>Sparenburg</a:t>
            </a:r>
            <a:r>
              <a:rPr lang="en-US" dirty="0" smtClean="0">
                <a:solidFill>
                  <a:schemeClr val="tx1">
                    <a:lumMod val="95000"/>
                    <a:lumOff val="5000"/>
                  </a:schemeClr>
                </a:solidFill>
              </a:rPr>
              <a:t> </a:t>
            </a:r>
            <a:r>
              <a:rPr lang="en-US" dirty="0" smtClean="0"/>
              <a:t>constraints</a:t>
            </a:r>
          </a:p>
          <a:p>
            <a:pPr lvl="2"/>
            <a:r>
              <a:rPr lang="en-US" dirty="0" err="1" smtClean="0">
                <a:solidFill>
                  <a:schemeClr val="tx1">
                    <a:lumMod val="95000"/>
                    <a:lumOff val="5000"/>
                  </a:schemeClr>
                </a:solidFill>
              </a:rPr>
              <a:t>Ackerly</a:t>
            </a:r>
            <a:r>
              <a:rPr lang="en-US" dirty="0" smtClean="0">
                <a:solidFill>
                  <a:schemeClr val="tx1">
                    <a:lumMod val="95000"/>
                    <a:lumOff val="5000"/>
                  </a:schemeClr>
                </a:solidFill>
              </a:rPr>
              <a:t> </a:t>
            </a:r>
            <a:r>
              <a:rPr lang="en-US" dirty="0" err="1" smtClean="0">
                <a:solidFill>
                  <a:schemeClr val="tx1">
                    <a:lumMod val="95000"/>
                    <a:lumOff val="5000"/>
                  </a:schemeClr>
                </a:solidFill>
              </a:rPr>
              <a:t>Lyntegar</a:t>
            </a:r>
            <a:r>
              <a:rPr lang="en-US" dirty="0" smtClean="0">
                <a:solidFill>
                  <a:schemeClr val="tx1">
                    <a:lumMod val="95000"/>
                    <a:lumOff val="5000"/>
                  </a:schemeClr>
                </a:solidFill>
              </a:rPr>
              <a:t> – </a:t>
            </a:r>
            <a:r>
              <a:rPr lang="en-US" dirty="0" err="1" smtClean="0">
                <a:solidFill>
                  <a:schemeClr val="tx1">
                    <a:lumMod val="95000"/>
                    <a:lumOff val="5000"/>
                  </a:schemeClr>
                </a:solidFill>
              </a:rPr>
              <a:t>Sparenburg</a:t>
            </a:r>
            <a:r>
              <a:rPr lang="en-US" dirty="0" smtClean="0">
                <a:solidFill>
                  <a:schemeClr val="tx1">
                    <a:lumMod val="95000"/>
                    <a:lumOff val="5000"/>
                  </a:schemeClr>
                </a:solidFill>
              </a:rPr>
              <a:t> TOAP would work for the </a:t>
            </a:r>
            <a:r>
              <a:rPr lang="en-US" dirty="0" err="1" smtClean="0"/>
              <a:t>Ackerly</a:t>
            </a:r>
            <a:r>
              <a:rPr lang="en-US" dirty="0" smtClean="0"/>
              <a:t> </a:t>
            </a:r>
            <a:r>
              <a:rPr lang="en-US" dirty="0" err="1" smtClean="0"/>
              <a:t>Vealmoor</a:t>
            </a:r>
            <a:r>
              <a:rPr lang="en-US" dirty="0" smtClean="0"/>
              <a:t> – </a:t>
            </a:r>
            <a:r>
              <a:rPr lang="en-US" dirty="0" err="1" smtClean="0"/>
              <a:t>Ackerly</a:t>
            </a:r>
            <a:r>
              <a:rPr lang="en-US" dirty="0" smtClean="0"/>
              <a:t> line, but a TOAP was never implemented for the constraint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Responses to ROS Comments</a:t>
            </a:r>
            <a:endParaRPr lang="en-US" dirty="0"/>
          </a:p>
        </p:txBody>
      </p:sp>
      <p:sp>
        <p:nvSpPr>
          <p:cNvPr id="5" name="Content Placeholder 4"/>
          <p:cNvSpPr>
            <a:spLocks noGrp="1"/>
          </p:cNvSpPr>
          <p:nvPr>
            <p:ph idx="1"/>
          </p:nvPr>
        </p:nvSpPr>
        <p:spPr/>
        <p:txBody>
          <a:bodyPr>
            <a:normAutofit/>
          </a:bodyPr>
          <a:lstStyle/>
          <a:p>
            <a:r>
              <a:rPr lang="en-US" dirty="0" smtClean="0"/>
              <a:t>Any additional information to support a gap?</a:t>
            </a:r>
          </a:p>
          <a:p>
            <a:pPr lvl="1"/>
            <a:r>
              <a:rPr lang="en-US" dirty="0" smtClean="0"/>
              <a:t>The ERCOT Interconnection has not exhibited any grid-wide cascading outages as a result of a forced outage</a:t>
            </a:r>
          </a:p>
          <a:p>
            <a:pPr lvl="1"/>
            <a:r>
              <a:rPr lang="en-US" dirty="0" smtClean="0"/>
              <a:t>ERCOT has experienced several operational events, but no grid damage has been observed outside the local areas affected by them</a:t>
            </a:r>
          </a:p>
          <a:p>
            <a:pPr lvl="2"/>
            <a:r>
              <a:rPr lang="en-US" dirty="0" smtClean="0"/>
              <a:t>The February 2, 2011 extreme weather event</a:t>
            </a:r>
          </a:p>
          <a:p>
            <a:pPr lvl="2"/>
            <a:r>
              <a:rPr lang="en-US" dirty="0" smtClean="0"/>
              <a:t>The contamination issues as a result from the recent draught and wildfires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Presentation Outline</a:t>
            </a:r>
            <a:endParaRPr lang="en-US" dirty="0"/>
          </a:p>
        </p:txBody>
      </p:sp>
      <p:sp>
        <p:nvSpPr>
          <p:cNvPr id="5" name="Content Placeholder 4"/>
          <p:cNvSpPr>
            <a:spLocks noGrp="1"/>
          </p:cNvSpPr>
          <p:nvPr>
            <p:ph idx="1"/>
          </p:nvPr>
        </p:nvSpPr>
        <p:spPr/>
        <p:txBody>
          <a:bodyPr>
            <a:normAutofit/>
          </a:bodyPr>
          <a:lstStyle/>
          <a:p>
            <a:r>
              <a:rPr lang="en-US" sz="2400" dirty="0" smtClean="0"/>
              <a:t>Real-Time Congestion Management</a:t>
            </a:r>
          </a:p>
          <a:p>
            <a:pPr lvl="1"/>
            <a:r>
              <a:rPr lang="en-US" sz="2400" dirty="0" smtClean="0"/>
              <a:t>Overview</a:t>
            </a:r>
          </a:p>
          <a:p>
            <a:pPr lvl="1"/>
            <a:r>
              <a:rPr lang="en-US" sz="2400" dirty="0" smtClean="0"/>
              <a:t>What Contingencies/Constraints are Considered?</a:t>
            </a:r>
          </a:p>
          <a:p>
            <a:r>
              <a:rPr lang="en-US" sz="2400" dirty="0" smtClean="0"/>
              <a:t>Constraints Irresolvable by SCED</a:t>
            </a:r>
          </a:p>
          <a:p>
            <a:pPr lvl="1"/>
            <a:r>
              <a:rPr lang="en-US" sz="2400" dirty="0" smtClean="0"/>
              <a:t>Actions Used to Maintain System Security</a:t>
            </a:r>
          </a:p>
          <a:p>
            <a:pPr lvl="1"/>
            <a:r>
              <a:rPr lang="en-US" sz="2400" dirty="0" smtClean="0"/>
              <a:t>Constraints Consistently Irresolvable by SCED</a:t>
            </a:r>
          </a:p>
          <a:p>
            <a:pPr lvl="1"/>
            <a:r>
              <a:rPr lang="en-US" sz="2400" dirty="0" smtClean="0"/>
              <a:t>Irresolvable by SCED vs. N-1 Insecure</a:t>
            </a:r>
          </a:p>
          <a:p>
            <a:pPr lvl="1"/>
            <a:r>
              <a:rPr lang="en-US" sz="2400" dirty="0" smtClean="0"/>
              <a:t>Settlements</a:t>
            </a:r>
          </a:p>
          <a:p>
            <a:r>
              <a:rPr lang="en-US" sz="2400" dirty="0" smtClean="0"/>
              <a:t>Responses to ROS Comments</a:t>
            </a:r>
          </a:p>
          <a:p>
            <a:r>
              <a:rPr lang="en-US" sz="2400" dirty="0" smtClean="0"/>
              <a:t>Additional Questions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Responses to ROS Comments</a:t>
            </a:r>
            <a:endParaRPr lang="en-US" dirty="0"/>
          </a:p>
        </p:txBody>
      </p:sp>
      <p:sp>
        <p:nvSpPr>
          <p:cNvPr id="5" name="Content Placeholder 4"/>
          <p:cNvSpPr>
            <a:spLocks noGrp="1"/>
          </p:cNvSpPr>
          <p:nvPr>
            <p:ph idx="1"/>
          </p:nvPr>
        </p:nvSpPr>
        <p:spPr/>
        <p:txBody>
          <a:bodyPr>
            <a:normAutofit/>
          </a:bodyPr>
          <a:lstStyle/>
          <a:p>
            <a:r>
              <a:rPr lang="en-US" dirty="0" smtClean="0"/>
              <a:t>Do NERC requirements prevent operating the transmission system such that generation adjustments are made after a contingency occurs rather than before?</a:t>
            </a:r>
          </a:p>
          <a:p>
            <a:pPr lvl="1"/>
            <a:r>
              <a:rPr lang="en-US" dirty="0" smtClean="0"/>
              <a:t>The NERC Reliability Standards do not necessarily prevent operating the grid to move generation post-contingency, however ERCOT is required to respect its System Operating Limits and Interconnection Reliability Operating Limits both pre- and post-contingency</a:t>
            </a:r>
          </a:p>
          <a:p>
            <a:pPr lvl="1"/>
            <a:r>
              <a:rPr lang="en-US" dirty="0" smtClean="0"/>
              <a:t>ERCOT is working on implementing a Dynamic Remedial Action Plan program within the Network Security Analysis which may allow for dispatching generation post-contingency through SCED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133601"/>
            <a:ext cx="7772400" cy="914399"/>
          </a:xfrm>
        </p:spPr>
        <p:txBody>
          <a:bodyPr/>
          <a:lstStyle/>
          <a:p>
            <a:pPr algn="ctr"/>
            <a:r>
              <a:rPr lang="en-US" sz="3200" dirty="0" smtClean="0"/>
              <a:t>Additional Questions?</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Real-Time Congestion Management Overview</a:t>
            </a:r>
            <a:endParaRPr lang="en-US" dirty="0"/>
          </a:p>
        </p:txBody>
      </p:sp>
      <p:sp>
        <p:nvSpPr>
          <p:cNvPr id="5" name="Content Placeholder 4"/>
          <p:cNvSpPr>
            <a:spLocks noGrp="1"/>
          </p:cNvSpPr>
          <p:nvPr>
            <p:ph idx="1"/>
          </p:nvPr>
        </p:nvSpPr>
        <p:spPr/>
        <p:txBody>
          <a:bodyPr>
            <a:normAutofit/>
          </a:bodyPr>
          <a:lstStyle/>
          <a:p>
            <a:r>
              <a:rPr lang="en-US" sz="2400" dirty="0" smtClean="0"/>
              <a:t>The Security Constrained Economic Dispatch (SCED) is simply one component of the process through which Generation Resources are dispatched based on current system conditions</a:t>
            </a:r>
          </a:p>
          <a:p>
            <a:endParaRPr lang="en-US" sz="2400" dirty="0" smtClean="0"/>
          </a:p>
          <a:p>
            <a:r>
              <a:rPr lang="en-US" sz="2400" dirty="0" smtClean="0"/>
              <a:t>Other components of the process include:</a:t>
            </a:r>
          </a:p>
          <a:p>
            <a:pPr lvl="1"/>
            <a:r>
              <a:rPr lang="en-US" sz="2400" dirty="0" smtClean="0"/>
              <a:t>SCADA Telemetry</a:t>
            </a:r>
          </a:p>
          <a:p>
            <a:pPr lvl="1"/>
            <a:r>
              <a:rPr lang="en-US" sz="2400" dirty="0" smtClean="0"/>
              <a:t>State Estimator</a:t>
            </a:r>
          </a:p>
          <a:p>
            <a:pPr lvl="1"/>
            <a:r>
              <a:rPr lang="en-US" sz="2400" dirty="0" smtClean="0"/>
              <a:t>Network Security Analysis (NSA)</a:t>
            </a:r>
          </a:p>
          <a:p>
            <a:pPr lvl="1"/>
            <a:r>
              <a:rPr lang="en-US" sz="2400" dirty="0" smtClean="0"/>
              <a:t>Transmission Constraint Manager (TCM)</a:t>
            </a:r>
          </a:p>
          <a:p>
            <a:pPr lvl="1"/>
            <a:r>
              <a:rPr lang="en-US" sz="2400" dirty="0" smtClean="0"/>
              <a:t>Resource Limit Calculator (RLC)</a:t>
            </a:r>
          </a:p>
          <a:p>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Real-Time Congestion Management Overview</a:t>
            </a:r>
            <a:endParaRPr lang="en-US" dirty="0"/>
          </a:p>
        </p:txBody>
      </p:sp>
      <p:sp>
        <p:nvSpPr>
          <p:cNvPr id="5" name="Content Placeholder 4"/>
          <p:cNvSpPr>
            <a:spLocks noGrp="1"/>
          </p:cNvSpPr>
          <p:nvPr>
            <p:ph idx="1"/>
          </p:nvPr>
        </p:nvSpPr>
        <p:spPr>
          <a:xfrm>
            <a:off x="457200" y="1066800"/>
            <a:ext cx="8229600" cy="5029200"/>
          </a:xfrm>
        </p:spPr>
        <p:txBody>
          <a:bodyPr>
            <a:normAutofit fontScale="92500"/>
          </a:bodyPr>
          <a:lstStyle/>
          <a:p>
            <a:r>
              <a:rPr lang="en-US" sz="2400" dirty="0" smtClean="0"/>
              <a:t>The NSA and the TCM both play a major role in real-time congestion management</a:t>
            </a:r>
          </a:p>
          <a:p>
            <a:r>
              <a:rPr lang="en-US" sz="2400" dirty="0" smtClean="0"/>
              <a:t>The NSA analyzes contingencies to monitor for potential system element </a:t>
            </a:r>
            <a:r>
              <a:rPr lang="en-US" sz="2400" dirty="0" err="1" smtClean="0"/>
              <a:t>exceedances</a:t>
            </a:r>
            <a:endParaRPr lang="en-US" sz="2400" dirty="0" smtClean="0"/>
          </a:p>
          <a:p>
            <a:r>
              <a:rPr lang="en-US" sz="2400" dirty="0" smtClean="0"/>
              <a:t>The NSA then passes information to the TCM for constraints that may need some action by the Operator</a:t>
            </a:r>
          </a:p>
          <a:p>
            <a:pPr lvl="1"/>
            <a:r>
              <a:rPr lang="en-US" sz="2400" dirty="0" smtClean="0"/>
              <a:t>For example, if a constraint is resolved by a RAP or SPS, that constraint will not be passed to the TCM</a:t>
            </a:r>
          </a:p>
          <a:p>
            <a:r>
              <a:rPr lang="en-US" sz="2400" dirty="0" smtClean="0"/>
              <a:t>Using the TCM interface, the Operator is able to select the constraints that will be sent to SCED for consideration during the next SCED execution</a:t>
            </a:r>
          </a:p>
          <a:p>
            <a:pPr lvl="1"/>
            <a:r>
              <a:rPr lang="en-US" sz="2400" dirty="0" smtClean="0"/>
              <a:t>A constraint is defined by a contingency and an overloaded element</a:t>
            </a:r>
          </a:p>
          <a:p>
            <a:endParaRPr lang="en-US" sz="2400" dirty="0" smtClean="0"/>
          </a:p>
          <a:p>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Contingencies/Constraints are Considered?</a:t>
            </a:r>
            <a:endParaRPr lang="en-US" dirty="0"/>
          </a:p>
        </p:txBody>
      </p:sp>
      <p:sp>
        <p:nvSpPr>
          <p:cNvPr id="5" name="Content Placeholder 4"/>
          <p:cNvSpPr>
            <a:spLocks noGrp="1"/>
          </p:cNvSpPr>
          <p:nvPr>
            <p:ph idx="1"/>
          </p:nvPr>
        </p:nvSpPr>
        <p:spPr>
          <a:xfrm>
            <a:off x="457200" y="1066800"/>
            <a:ext cx="8229600" cy="5105400"/>
          </a:xfrm>
        </p:spPr>
        <p:txBody>
          <a:bodyPr>
            <a:normAutofit/>
          </a:bodyPr>
          <a:lstStyle/>
          <a:p>
            <a:r>
              <a:rPr lang="en-US" dirty="0" smtClean="0"/>
              <a:t>The following guidelines are used in determining which contingencies are considered in the real-time process:</a:t>
            </a:r>
          </a:p>
          <a:p>
            <a:pPr lvl="1"/>
            <a:r>
              <a:rPr lang="en-US" dirty="0" smtClean="0"/>
              <a:t>ERCOT models all single transmission line, autotransformer, and generation unit contingencies </a:t>
            </a:r>
          </a:p>
          <a:p>
            <a:pPr lvl="2"/>
            <a:r>
              <a:rPr lang="en-US" dirty="0" smtClean="0"/>
              <a:t>This is performed using an automatic contingency generator application developed by the ERCOT Network Modeling Department and has been discussed with the Network Data Support Working Group (NDSWG)</a:t>
            </a:r>
          </a:p>
          <a:p>
            <a:pPr lvl="1"/>
            <a:r>
              <a:rPr lang="en-US" dirty="0" smtClean="0"/>
              <a:t>Certain additional contingencies are defined manually in the CIM where the automatic contingency generator cannot be used</a:t>
            </a:r>
          </a:p>
          <a:p>
            <a:pPr lvl="2"/>
            <a:r>
              <a:rPr lang="en-US" dirty="0" smtClean="0"/>
              <a:t>Double-Circuits</a:t>
            </a:r>
          </a:p>
          <a:p>
            <a:pPr lvl="3"/>
            <a:r>
              <a:rPr lang="en-US" dirty="0" smtClean="0"/>
              <a:t>Modeled based on information received by Transmission Owners (discussed in previous NDSWG meetings)</a:t>
            </a:r>
          </a:p>
          <a:p>
            <a:pPr lvl="2"/>
            <a:r>
              <a:rPr lang="en-US" dirty="0" smtClean="0"/>
              <a:t>Multi-unit contingencies such as whole combined-cycle trains</a:t>
            </a:r>
          </a:p>
          <a:p>
            <a:pPr lvl="2"/>
            <a:r>
              <a:rPr lang="en-US" dirty="0" smtClean="0"/>
              <a:t>Additional multi-unit contingencies are modeled pursuant to ERCOT and NERC requirements (e.g. double STP or Comanche Peak)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Contingencies/Constraints are Considered?</a:t>
            </a:r>
            <a:endParaRPr lang="en-US" dirty="0"/>
          </a:p>
        </p:txBody>
      </p:sp>
      <p:sp>
        <p:nvSpPr>
          <p:cNvPr id="5" name="Content Placeholder 4"/>
          <p:cNvSpPr>
            <a:spLocks noGrp="1"/>
          </p:cNvSpPr>
          <p:nvPr>
            <p:ph idx="1"/>
          </p:nvPr>
        </p:nvSpPr>
        <p:spPr>
          <a:xfrm>
            <a:off x="457200" y="1066800"/>
            <a:ext cx="8229600" cy="5105400"/>
          </a:xfrm>
        </p:spPr>
        <p:txBody>
          <a:bodyPr>
            <a:normAutofit/>
          </a:bodyPr>
          <a:lstStyle/>
          <a:p>
            <a:r>
              <a:rPr lang="en-US" sz="2400" dirty="0" smtClean="0"/>
              <a:t>The SCED process is then executed to produce Resource-specific base point instruction and LMPs</a:t>
            </a:r>
          </a:p>
          <a:p>
            <a:r>
              <a:rPr lang="en-US" sz="2400" dirty="0" smtClean="0"/>
              <a:t>Only the transmission constraints that were activated in the TCM will considered by SCED</a:t>
            </a:r>
          </a:p>
          <a:p>
            <a:r>
              <a:rPr lang="en-US" sz="2400" dirty="0" smtClean="0"/>
              <a:t>There are three potential states for transmission constraints following a SCED execution</a:t>
            </a:r>
          </a:p>
          <a:p>
            <a:r>
              <a:rPr lang="en-US" sz="2400" dirty="0" smtClean="0"/>
              <a:t>The constraint can be:</a:t>
            </a:r>
          </a:p>
          <a:p>
            <a:pPr lvl="1"/>
            <a:r>
              <a:rPr lang="en-US" sz="2400" dirty="0" smtClean="0"/>
              <a:t>Not binding </a:t>
            </a:r>
          </a:p>
          <a:p>
            <a:pPr lvl="1"/>
            <a:r>
              <a:rPr lang="en-US" sz="2400" dirty="0" smtClean="0"/>
              <a:t>Binding</a:t>
            </a:r>
          </a:p>
          <a:p>
            <a:pPr lvl="1"/>
            <a:r>
              <a:rPr lang="en-US" sz="2400" dirty="0" smtClean="0"/>
              <a:t>Violated</a:t>
            </a:r>
          </a:p>
          <a:p>
            <a:r>
              <a:rPr lang="en-US" sz="2400" dirty="0" smtClean="0"/>
              <a:t>For a violated constraint, the shadow price will be equal to the shadow price cap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1"/>
            <a:r>
              <a:rPr lang="en-US" dirty="0" smtClean="0"/>
              <a:t>Actions Used to Maintain System Security</a:t>
            </a:r>
          </a:p>
        </p:txBody>
      </p:sp>
      <p:sp>
        <p:nvSpPr>
          <p:cNvPr id="5" name="Content Placeholder 4"/>
          <p:cNvSpPr>
            <a:spLocks noGrp="1"/>
          </p:cNvSpPr>
          <p:nvPr>
            <p:ph idx="1"/>
          </p:nvPr>
        </p:nvSpPr>
        <p:spPr>
          <a:xfrm>
            <a:off x="457200" y="1066800"/>
            <a:ext cx="8229600" cy="5105400"/>
          </a:xfrm>
        </p:spPr>
        <p:txBody>
          <a:bodyPr>
            <a:normAutofit/>
          </a:bodyPr>
          <a:lstStyle/>
          <a:p>
            <a:r>
              <a:rPr lang="en-US" dirty="0" smtClean="0"/>
              <a:t>There may be cases in which the SCED process is not able to resolve a constraint</a:t>
            </a:r>
          </a:p>
          <a:p>
            <a:r>
              <a:rPr lang="en-US" dirty="0" smtClean="0"/>
              <a:t>Nodal Protocol 6.5.7.1.10(3) describes actions that ERCOT may take in real-time to relieve any issues</a:t>
            </a:r>
          </a:p>
          <a:p>
            <a:r>
              <a:rPr lang="en-US" dirty="0" smtClean="0"/>
              <a:t>Additional tools available to the ERCOT Operator include Mitigation Plans (MPs) and Temporary Outage Action Plans (TOAPs), in the event a contingency occurs in real-time</a:t>
            </a:r>
          </a:p>
          <a:p>
            <a:pPr lvl="1"/>
            <a:r>
              <a:rPr lang="en-US" dirty="0" smtClean="0"/>
              <a:t>These can be implemented in concert with utilizing SCED to manage congestion</a:t>
            </a:r>
          </a:p>
          <a:p>
            <a:pPr lvl="1"/>
            <a:r>
              <a:rPr lang="en-US" dirty="0" smtClean="0"/>
              <a:t>Constraints with generator shift factors greater than 2 % will still be activated in SCED</a:t>
            </a:r>
          </a:p>
          <a:p>
            <a:r>
              <a:rPr lang="en-US" dirty="0" smtClean="0"/>
              <a:t>ERCOT has been able to manage congestion, ensure grid reliability, and maintain compliance with applicable NERC Reliability Standards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Constraints Consistently Irresolvable by SCED</a:t>
            </a:r>
            <a:endParaRPr lang="en-US" dirty="0"/>
          </a:p>
        </p:txBody>
      </p:sp>
      <p:sp>
        <p:nvSpPr>
          <p:cNvPr id="5" name="Content Placeholder 4"/>
          <p:cNvSpPr>
            <a:spLocks noGrp="1"/>
          </p:cNvSpPr>
          <p:nvPr>
            <p:ph idx="1"/>
          </p:nvPr>
        </p:nvSpPr>
        <p:spPr>
          <a:xfrm>
            <a:off x="457200" y="1066800"/>
            <a:ext cx="8229600" cy="5105400"/>
          </a:xfrm>
        </p:spPr>
        <p:txBody>
          <a:bodyPr>
            <a:normAutofit fontScale="92500" lnSpcReduction="20000"/>
          </a:bodyPr>
          <a:lstStyle/>
          <a:p>
            <a:r>
              <a:rPr lang="en-US" sz="2400" dirty="0" smtClean="0"/>
              <a:t>The ERCOT Business Practices Document “Setting the Shadow Price Caps and Power Balance Penalties in Security Constrained Economic Dispatch” was presented to the Technical Advisory Committee (TAC) at its October 11 Special Meeting, and was recommended for approval by the Board of Directors</a:t>
            </a:r>
          </a:p>
          <a:p>
            <a:endParaRPr lang="en-US" sz="2400" dirty="0" smtClean="0"/>
          </a:p>
          <a:p>
            <a:r>
              <a:rPr lang="en-US" sz="2400" dirty="0" smtClean="0"/>
              <a:t>Under Section 3.6.1, the shadow price cap for a non-competitive constraint will be modified once one of the following conditions is met:</a:t>
            </a:r>
          </a:p>
          <a:p>
            <a:pPr marL="914400" lvl="1" indent="-457200">
              <a:buFont typeface="+mj-lt"/>
              <a:buAutoNum type="alphaUcPeriod"/>
            </a:pPr>
            <a:r>
              <a:rPr lang="en-US" sz="2400" dirty="0" smtClean="0"/>
              <a:t>A non-competitive constraint violation is not resolved by the SCED dispatch or overridden for more than two consecutive hours on more than four consecutive Operating Days; or </a:t>
            </a:r>
          </a:p>
          <a:p>
            <a:pPr marL="914400" lvl="1" indent="-457200">
              <a:buFont typeface="+mj-lt"/>
              <a:buAutoNum type="alphaUcPeriod"/>
            </a:pPr>
            <a:r>
              <a:rPr lang="en-US" sz="2400" dirty="0" smtClean="0"/>
              <a:t>A non-competitive constraint violation is not resolved by the SCED dispatch for more than a total of 20 hours within a rolling thirty day period</a:t>
            </a:r>
          </a:p>
          <a:p>
            <a:pPr>
              <a:buNone/>
            </a:pPr>
            <a:endParaRPr lang="en-US" i="1"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Constraints Consistently Irresolvable by SCED</a:t>
            </a:r>
            <a:endParaRPr lang="en-US" dirty="0"/>
          </a:p>
        </p:txBody>
      </p:sp>
      <p:sp>
        <p:nvSpPr>
          <p:cNvPr id="5" name="Content Placeholder 4"/>
          <p:cNvSpPr>
            <a:spLocks noGrp="1"/>
          </p:cNvSpPr>
          <p:nvPr>
            <p:ph idx="1"/>
          </p:nvPr>
        </p:nvSpPr>
        <p:spPr>
          <a:xfrm>
            <a:off x="457200" y="1066800"/>
            <a:ext cx="8229600" cy="5105400"/>
          </a:xfrm>
        </p:spPr>
        <p:txBody>
          <a:bodyPr>
            <a:normAutofit/>
          </a:bodyPr>
          <a:lstStyle/>
          <a:p>
            <a:r>
              <a:rPr lang="en-US" sz="2200" dirty="0" smtClean="0"/>
              <a:t>After one of the trigger conditions is met, the shadow price cap for the constraint is calculated based on the Business Practices Document</a:t>
            </a:r>
          </a:p>
          <a:p>
            <a:r>
              <a:rPr lang="en-US" sz="2200" dirty="0" smtClean="0"/>
              <a:t>Based on the analysis provided at the October 11 TAC meeting, a list of seven potential constraints for which the shadow price cap may be modified was identified</a:t>
            </a:r>
          </a:p>
          <a:p>
            <a:r>
              <a:rPr lang="en-US" sz="2200" dirty="0" smtClean="0"/>
              <a:t>Unless modified per the Business Practices Document, the shadow price cap for a transmission constraint is set using one of the following generic values:</a:t>
            </a:r>
          </a:p>
          <a:p>
            <a:pPr lvl="1"/>
            <a:r>
              <a:rPr lang="en-US" sz="2200" dirty="0" smtClean="0"/>
              <a:t>345 kV -- $4,500</a:t>
            </a:r>
          </a:p>
          <a:p>
            <a:pPr lvl="1"/>
            <a:r>
              <a:rPr lang="en-US" sz="2200" dirty="0" smtClean="0"/>
              <a:t>138 kV -- $3,500</a:t>
            </a:r>
          </a:p>
          <a:p>
            <a:pPr lvl="1"/>
            <a:r>
              <a:rPr lang="en-US" sz="2200" dirty="0" smtClean="0"/>
              <a:t>69 kV -- $2,800</a:t>
            </a:r>
          </a:p>
          <a:p>
            <a:pPr lvl="1"/>
            <a:r>
              <a:rPr lang="en-US" sz="2200" dirty="0" smtClean="0"/>
              <a:t>Base Case / Generic Constraints -- $5,000</a:t>
            </a:r>
          </a:p>
          <a:p>
            <a:endParaRPr lang="en-US" dirty="0" smtClean="0"/>
          </a:p>
          <a:p>
            <a:endParaRPr lang="en-US" dirty="0" smtClean="0"/>
          </a:p>
          <a:p>
            <a:endParaRPr lang="en-US" dirty="0" smtClean="0"/>
          </a:p>
          <a:p>
            <a:pPr lvl="1"/>
            <a:endParaRPr lang="en-US" dirty="0" smtClean="0"/>
          </a:p>
        </p:txBody>
      </p:sp>
    </p:spTree>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ERVCOTtemplate</Template>
  <TotalTime>1456</TotalTime>
  <Words>1758</Words>
  <Application>Microsoft Office PowerPoint</Application>
  <PresentationFormat>On-screen Show (4:3)</PresentationFormat>
  <Paragraphs>151</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Custom Design</vt:lpstr>
      <vt:lpstr>SCED Overview and Results</vt:lpstr>
      <vt:lpstr>Presentation Outline</vt:lpstr>
      <vt:lpstr>Real-Time Congestion Management Overview</vt:lpstr>
      <vt:lpstr>Real-Time Congestion Management Overview</vt:lpstr>
      <vt:lpstr>What Contingencies/Constraints are Considered?</vt:lpstr>
      <vt:lpstr>What Contingencies/Constraints are Considered?</vt:lpstr>
      <vt:lpstr>Actions Used to Maintain System Security</vt:lpstr>
      <vt:lpstr>Constraints Consistently Irresolvable by SCED</vt:lpstr>
      <vt:lpstr>Constraints Consistently Irresolvable by SCED</vt:lpstr>
      <vt:lpstr>Irresolvable by SCED vs. N-1 Insecure</vt:lpstr>
      <vt:lpstr>Settlements</vt:lpstr>
      <vt:lpstr>Responses to ROS Comments</vt:lpstr>
      <vt:lpstr>Responses to ROS Comments</vt:lpstr>
      <vt:lpstr>Responses to ROS Comments</vt:lpstr>
      <vt:lpstr>Responses to ROS Comments</vt:lpstr>
      <vt:lpstr>Responses to ROS Comments</vt:lpstr>
      <vt:lpstr>Responses to ROS Comments</vt:lpstr>
      <vt:lpstr>Responses to ROS Comments</vt:lpstr>
      <vt:lpstr>Responses to ROS Comments</vt:lpstr>
      <vt:lpstr>Responses to ROS Comments</vt:lpstr>
      <vt:lpstr>Slide 21</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Protection Systems</dc:title>
  <dc:creator>Chad Thompson</dc:creator>
  <cp:lastModifiedBy>Chad Thompson</cp:lastModifiedBy>
  <cp:revision>174</cp:revision>
  <dcterms:created xsi:type="dcterms:W3CDTF">2011-08-05T19:54:34Z</dcterms:created>
  <dcterms:modified xsi:type="dcterms:W3CDTF">2011-10-19T19:24:09Z</dcterms:modified>
</cp:coreProperties>
</file>